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Modular" panose="020B0604020202020204" charset="0"/>
      <p:regular r:id="rId24"/>
    </p:embeddedFont>
    <p:embeddedFont>
      <p:font typeface="Inter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Now Bold" panose="020B0604020202020204" charset="0"/>
      <p:regular r:id="rId27"/>
    </p:embeddedFont>
    <p:embeddedFont>
      <p:font typeface="Open Sans Bold" panose="020B0604020202020204" charset="0"/>
      <p:regular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  <p:embeddedFont>
      <p:font typeface="Roboto Condensed Bold" panose="02000000000000000000" charset="0"/>
      <p:regular r:id="rId33"/>
    </p:embeddedFont>
    <p:embeddedFont>
      <p:font typeface="Times New Roman" panose="02020603050405020304" pitchFamily="18" charset="0"/>
      <p:regular r:id="rId34"/>
    </p:embeddedFont>
    <p:embeddedFont>
      <p:font typeface="Times New Roman Bold" panose="020B0604020202020204" charset="0"/>
      <p:regular r:id="rId35"/>
    </p:embeddedFont>
    <p:embeddedFont>
      <p:font typeface="Tomorrow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414" autoAdjust="0"/>
  </p:normalViewPr>
  <p:slideViewPr>
    <p:cSldViewPr>
      <p:cViewPr varScale="1">
        <p:scale>
          <a:sx n="47" d="100"/>
          <a:sy n="47" d="100"/>
        </p:scale>
        <p:origin x="8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3636" y="2433790"/>
            <a:ext cx="2820727" cy="2262895"/>
            <a:chOff x="0" y="0"/>
            <a:chExt cx="3760970" cy="30171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95" b="2095"/>
            <a:stretch>
              <a:fillRect/>
            </a:stretch>
          </p:blipFill>
          <p:spPr>
            <a:xfrm>
              <a:off x="0" y="0"/>
              <a:ext cx="3760970" cy="301719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3987669" y="5517485"/>
            <a:ext cx="10021326" cy="278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4139" spc="115">
                <a:solidFill>
                  <a:srgbClr val="000000"/>
                </a:solidFill>
                <a:latin typeface="Times New Roman Bold"/>
              </a:rPr>
              <a:t>ЦИФРОВАЯ ПЛАТФОРМА ДЛЯ СПОРТА И ЗДОРОВЬЯ: ПРОСТОЙ ДОСТУП С ПОМОЩЬЮ REST API.</a:t>
            </a:r>
          </a:p>
          <a:p>
            <a:pPr algn="ctr">
              <a:lnSpc>
                <a:spcPts val="4115"/>
              </a:lnSpc>
            </a:pPr>
            <a:r>
              <a:rPr lang="en-US" sz="2939" spc="82">
                <a:solidFill>
                  <a:srgbClr val="000000"/>
                </a:solidFill>
                <a:latin typeface="Times New Roman"/>
              </a:rPr>
              <a:t>модуль</a:t>
            </a:r>
            <a:r>
              <a:rPr lang="en-US" sz="2939" spc="82">
                <a:solidFill>
                  <a:srgbClr val="000000"/>
                </a:solidFill>
                <a:latin typeface="Times New Roman Bold"/>
              </a:rPr>
              <a:t> backend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8748" y="247450"/>
            <a:ext cx="17502950" cy="202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289">
                <a:solidFill>
                  <a:srgbClr val="000000"/>
                </a:solidFill>
                <a:latin typeface="Times New Roman"/>
              </a:rPr>
              <a:t>МИНИСТЕРСТВО ОБРАЗОВАНИЯ И НАУКИ РЕСПУБЛИКИ ТАДЖИКИСТАН</a:t>
            </a:r>
          </a:p>
          <a:p>
            <a:pPr algn="ctr">
              <a:lnSpc>
                <a:spcPts val="3205"/>
              </a:lnSpc>
            </a:pPr>
            <a:r>
              <a:rPr lang="en-US" sz="2289">
                <a:solidFill>
                  <a:srgbClr val="000000"/>
                </a:solidFill>
                <a:latin typeface="Times New Roman"/>
              </a:rPr>
              <a:t>ПОЛИТЕХНИЧЕСКИЙ ИНСТИТУТ ТАДЖИКСКОГО ТЕХНИЧЕСКОГО УНИВЕРСИТЕТА </a:t>
            </a:r>
          </a:p>
          <a:p>
            <a:pPr algn="ctr">
              <a:lnSpc>
                <a:spcPts val="3205"/>
              </a:lnSpc>
            </a:pPr>
            <a:r>
              <a:rPr lang="en-US" sz="2289" spc="34">
                <a:solidFill>
                  <a:srgbClr val="000000"/>
                </a:solidFill>
                <a:latin typeface="Times New Roman"/>
              </a:rPr>
              <a:t>имени академика М. Осими в г. Худжанде</a:t>
            </a:r>
          </a:p>
          <a:p>
            <a:pPr algn="ctr">
              <a:lnSpc>
                <a:spcPts val="2569"/>
              </a:lnSpc>
            </a:pPr>
            <a:r>
              <a:rPr lang="en-US" sz="1566">
                <a:solidFill>
                  <a:srgbClr val="000000"/>
                </a:solidFill>
                <a:latin typeface="Times New Roman"/>
              </a:rPr>
              <a:t>Факультет инженерно-экономический</a:t>
            </a:r>
          </a:p>
          <a:p>
            <a:pPr algn="ctr">
              <a:lnSpc>
                <a:spcPts val="2569"/>
              </a:lnSpc>
            </a:pPr>
            <a:r>
              <a:rPr lang="en-US" sz="1566">
                <a:solidFill>
                  <a:srgbClr val="000000"/>
                </a:solidFill>
                <a:latin typeface="Times New Roman"/>
              </a:rPr>
              <a:t>Кафедра цифровой экономики</a:t>
            </a:r>
          </a:p>
          <a:p>
            <a:pPr algn="l">
              <a:lnSpc>
                <a:spcPts val="1020"/>
              </a:lnSpc>
            </a:pPr>
            <a:endParaRPr lang="en-US" sz="156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397" y="8278043"/>
            <a:ext cx="5429116" cy="122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1927">
                <a:solidFill>
                  <a:srgbClr val="000000"/>
                </a:solidFill>
                <a:latin typeface="Times New Roman Bold"/>
              </a:rPr>
              <a:t>ИСПОЛНИТЕЛЬ:</a:t>
            </a:r>
          </a:p>
          <a:p>
            <a:pPr algn="l">
              <a:lnSpc>
                <a:spcPts val="2351"/>
              </a:lnSpc>
            </a:pPr>
            <a:endParaRPr lang="en-US" sz="1927">
              <a:solidFill>
                <a:srgbClr val="000000"/>
              </a:solidFill>
              <a:latin typeface="Times New Roman Bold"/>
            </a:endParaRPr>
          </a:p>
          <a:p>
            <a:pPr algn="l">
              <a:lnSpc>
                <a:spcPts val="2351"/>
              </a:lnSpc>
            </a:pPr>
            <a:r>
              <a:rPr lang="en-US" sz="1927">
                <a:solidFill>
                  <a:srgbClr val="000000"/>
                </a:solidFill>
                <a:latin typeface="Times New Roman Bold"/>
              </a:rPr>
              <a:t>Эрназаров Хусниддин</a:t>
            </a:r>
          </a:p>
          <a:p>
            <a:pPr algn="l">
              <a:lnSpc>
                <a:spcPts val="2351"/>
              </a:lnSpc>
            </a:pPr>
            <a:endParaRPr lang="en-US" sz="1927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21153" y="8574697"/>
            <a:ext cx="3533751" cy="110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Times New Roman Bold"/>
              </a:rPr>
              <a:t>НАУЧНЫЙ РУКОВОДИТЕЛЬ:</a:t>
            </a:r>
          </a:p>
          <a:p>
            <a:pPr algn="r">
              <a:lnSpc>
                <a:spcPts val="2123"/>
              </a:lnSpc>
            </a:pPr>
            <a:endParaRPr lang="en-US" sz="1740">
              <a:solidFill>
                <a:srgbClr val="000000"/>
              </a:solidFill>
              <a:latin typeface="Times New Roman Bold"/>
            </a:endParaRPr>
          </a:p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Times New Roman Bold"/>
              </a:rPr>
              <a:t>Зульфикарова Парвина </a:t>
            </a:r>
          </a:p>
          <a:p>
            <a:pPr algn="r">
              <a:lnSpc>
                <a:spcPts val="2123"/>
              </a:lnSpc>
            </a:pPr>
            <a:endParaRPr lang="en-US" sz="174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89084" y="4831501"/>
            <a:ext cx="4263308" cy="46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7"/>
              </a:lnSpc>
            </a:pPr>
            <a:r>
              <a:rPr lang="en-US" sz="2702">
                <a:solidFill>
                  <a:srgbClr val="000000"/>
                </a:solidFill>
                <a:latin typeface="Times New Roman"/>
              </a:rPr>
              <a:t>ТЕМА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520" y="9333122"/>
            <a:ext cx="4901687" cy="30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Times New Roman Bold"/>
              </a:rPr>
              <a:t>ХУДЖАНД- 2024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03256"/>
            <a:ext cx="16442996" cy="8591465"/>
          </a:xfrm>
          <a:custGeom>
            <a:avLst/>
            <a:gdLst/>
            <a:ahLst/>
            <a:cxnLst/>
            <a:rect l="l" t="t" r="r" b="b"/>
            <a:pathLst>
              <a:path w="16442996" h="8591465">
                <a:moveTo>
                  <a:pt x="0" y="0"/>
                </a:moveTo>
                <a:lnTo>
                  <a:pt x="16442996" y="0"/>
                </a:lnTo>
                <a:lnTo>
                  <a:pt x="16442996" y="8591465"/>
                </a:lnTo>
                <a:lnTo>
                  <a:pt x="0" y="859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9298" y="429789"/>
            <a:ext cx="9360645" cy="9427423"/>
          </a:xfrm>
          <a:custGeom>
            <a:avLst/>
            <a:gdLst/>
            <a:ahLst/>
            <a:cxnLst/>
            <a:rect l="l" t="t" r="r" b="b"/>
            <a:pathLst>
              <a:path w="9360645" h="9427423">
                <a:moveTo>
                  <a:pt x="0" y="0"/>
                </a:moveTo>
                <a:lnTo>
                  <a:pt x="9360645" y="0"/>
                </a:lnTo>
                <a:lnTo>
                  <a:pt x="9360645" y="9427422"/>
                </a:lnTo>
                <a:lnTo>
                  <a:pt x="0" y="942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99298" y="4578042"/>
            <a:ext cx="7089405" cy="100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8"/>
              </a:lnSpc>
              <a:spcBef>
                <a:spcPct val="0"/>
              </a:spcBef>
            </a:pPr>
            <a:r>
              <a:rPr lang="en-US" sz="5863">
                <a:solidFill>
                  <a:srgbClr val="FFFFFF"/>
                </a:solidFill>
                <a:latin typeface="HK Modular"/>
              </a:rPr>
              <a:t>...</a:t>
            </a:r>
          </a:p>
        </p:txBody>
      </p:sp>
      <p:sp>
        <p:nvSpPr>
          <p:cNvPr id="5" name="Freeform 5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91236" y="2087742"/>
            <a:ext cx="6576768" cy="605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4"/>
              </a:lnSpc>
              <a:spcBef>
                <a:spcPct val="0"/>
              </a:spcBef>
            </a:pPr>
            <a:r>
              <a:rPr lang="en-US" sz="3139" dirty="0">
                <a:solidFill>
                  <a:srgbClr val="FFFFFF"/>
                </a:solidFill>
                <a:latin typeface="HK Modular"/>
              </a:rPr>
              <a:t> REST API -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это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способ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взаимодействия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между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программами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или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компонентами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в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сети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интернет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,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который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использует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стандартные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HTTP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запросы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(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например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, GET, POST, PUT, DELETE)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для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получения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данных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или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выполнения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действий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на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удаленном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3139" dirty="0" err="1">
                <a:solidFill>
                  <a:srgbClr val="FFFFFF"/>
                </a:solidFill>
                <a:latin typeface="HK Modular"/>
              </a:rPr>
              <a:t>сервере</a:t>
            </a:r>
            <a:r>
              <a:rPr lang="en-US" sz="3139" dirty="0">
                <a:solidFill>
                  <a:srgbClr val="FFFFFF"/>
                </a:solidFill>
                <a:latin typeface="HK Mod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1197" y="2053985"/>
            <a:ext cx="16485606" cy="5311744"/>
          </a:xfrm>
          <a:custGeom>
            <a:avLst/>
            <a:gdLst/>
            <a:ahLst/>
            <a:cxnLst/>
            <a:rect l="l" t="t" r="r" b="b"/>
            <a:pathLst>
              <a:path w="16485606" h="5311744">
                <a:moveTo>
                  <a:pt x="0" y="0"/>
                </a:moveTo>
                <a:lnTo>
                  <a:pt x="16485606" y="0"/>
                </a:lnTo>
                <a:lnTo>
                  <a:pt x="16485606" y="5311744"/>
                </a:lnTo>
                <a:lnTo>
                  <a:pt x="0" y="5311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53279" cy="4253279"/>
            <a:chOff x="0" y="0"/>
            <a:chExt cx="5671038" cy="5671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1038" cy="5671038"/>
            </a:xfrm>
            <a:custGeom>
              <a:avLst/>
              <a:gdLst/>
              <a:ahLst/>
              <a:cxnLst/>
              <a:rect l="l" t="t" r="r" b="b"/>
              <a:pathLst>
                <a:path w="5671038" h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  <a:endParaRPr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6017" y="2042322"/>
              <a:ext cx="1799004" cy="1586394"/>
            </a:xfrm>
            <a:custGeom>
              <a:avLst/>
              <a:gdLst/>
              <a:ahLst/>
              <a:cxnLst/>
              <a:rect l="l" t="t" r="r" b="b"/>
              <a:pathLst>
                <a:path w="1799004" h="158639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6042" y="5253404"/>
            <a:ext cx="7417958" cy="3094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20"/>
              </a:lnSpc>
            </a:pP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Этап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2: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Проектирование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архитектура</a:t>
            </a:r>
            <a:endParaRPr lang="en-US" sz="60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018674" y="1152497"/>
            <a:ext cx="6389093" cy="2584513"/>
            <a:chOff x="0" y="-104775"/>
            <a:chExt cx="8518791" cy="3446018"/>
          </a:xfrm>
        </p:grpSpPr>
        <p:sp>
          <p:nvSpPr>
            <p:cNvPr id="14" name="TextBox 14"/>
            <p:cNvSpPr txBox="1"/>
            <p:nvPr/>
          </p:nvSpPr>
          <p:spPr>
            <a:xfrm>
              <a:off x="281696" y="-104775"/>
              <a:ext cx="823709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 архитектура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94843"/>
              <a:ext cx="8518791" cy="214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Определение общей архитектуры REST API, включая выбор подходящей модели разработки (RESTful).</a:t>
              </a:r>
            </a:p>
            <a:p>
              <a:pPr algn="l">
                <a:lnSpc>
                  <a:spcPts val="3150"/>
                </a:lnSpc>
              </a:pPr>
              <a:endParaRPr lang="en-US" sz="210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18674" y="3631730"/>
            <a:ext cx="6389093" cy="3405251"/>
            <a:chOff x="0" y="-104775"/>
            <a:chExt cx="8518791" cy="4540335"/>
          </a:xfrm>
        </p:grpSpPr>
        <p:sp>
          <p:nvSpPr>
            <p:cNvPr id="17" name="TextBox 17"/>
            <p:cNvSpPr txBox="1"/>
            <p:nvPr/>
          </p:nvSpPr>
          <p:spPr>
            <a:xfrm>
              <a:off x="281696" y="-104775"/>
              <a:ext cx="823709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структуры эндпоинтов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4843"/>
              <a:ext cx="8518791" cy="3240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Проектирование структуры эндпоинтов и определение основных ресурсов, которые будут доступны через API (пользователи, тренировки, новости и т. д.).</a:t>
              </a:r>
            </a:p>
            <a:p>
              <a:pPr algn="l">
                <a:lnSpc>
                  <a:spcPts val="3150"/>
                </a:lnSpc>
              </a:pPr>
              <a:endParaRPr lang="en-US" sz="210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18674" y="6802908"/>
            <a:ext cx="6389093" cy="2994881"/>
            <a:chOff x="0" y="-104775"/>
            <a:chExt cx="8518791" cy="3993176"/>
          </a:xfrm>
        </p:grpSpPr>
        <p:sp>
          <p:nvSpPr>
            <p:cNvPr id="20" name="TextBox 20"/>
            <p:cNvSpPr txBox="1"/>
            <p:nvPr/>
          </p:nvSpPr>
          <p:spPr>
            <a:xfrm>
              <a:off x="281696" y="-104775"/>
              <a:ext cx="823709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выбор инструментов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94843"/>
              <a:ext cx="8518791" cy="269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Выбор технических решений и инструментов для реализации API (фреймворк для разработки, база данных).</a:t>
              </a:r>
            </a:p>
            <a:p>
              <a:pPr algn="l">
                <a:lnSpc>
                  <a:spcPts val="3150"/>
                </a:lnSpc>
              </a:pPr>
              <a:endParaRPr lang="en-US" sz="210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902" y="-3364339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3"/>
                </a:lnTo>
                <a:lnTo>
                  <a:pt x="0" y="1017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927556" y="2906065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6918"/>
            </a:stretch>
          </a:blipFill>
        </p:spPr>
      </p:sp>
      <p:sp>
        <p:nvSpPr>
          <p:cNvPr id="4" name="Freeform 4"/>
          <p:cNvSpPr/>
          <p:nvPr/>
        </p:nvSpPr>
        <p:spPr>
          <a:xfrm rot="8803574">
            <a:off x="-3024432" y="424692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 rot="3506033">
            <a:off x="1346933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46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750" y="895350"/>
            <a:ext cx="612959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 err="1">
                <a:solidFill>
                  <a:srgbClr val="D9EAF3"/>
                </a:solidFill>
                <a:latin typeface="Roboto Condensed Bold"/>
              </a:rPr>
              <a:t>Технологии</a:t>
            </a: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 и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4750" y="2645799"/>
            <a:ext cx="80931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</a:rPr>
              <a:t>1. Язык программирования 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750" y="3972949"/>
            <a:ext cx="820000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B6E4FD"/>
                </a:solidFill>
                <a:latin typeface="Roboto Condensed"/>
              </a:rPr>
              <a:t> 2. Django REST Framework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B6E4FD"/>
              </a:solidFill>
              <a:latin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54750" y="5281049"/>
            <a:ext cx="795076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</a:rPr>
              <a:t> 3. База данных SQLite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B6E4FD"/>
              </a:solidFill>
              <a:latin typeface="Roboto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1569" y="6589149"/>
            <a:ext cx="65250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</a:rPr>
              <a:t>4.OpenAPI (Swagger)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53342" y="895350"/>
            <a:ext cx="540381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509FCB"/>
                </a:solidFill>
                <a:latin typeface="Roboto Condensed Bold"/>
              </a:rPr>
              <a:t>инструменты: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4750" y="7916299"/>
            <a:ext cx="820000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</a:rPr>
              <a:t> 5. JWT Token (JSON Web Tokens)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B6E4FD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3336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53279" cy="4253279"/>
            <a:chOff x="0" y="0"/>
            <a:chExt cx="5671038" cy="5671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1038" cy="5671038"/>
            </a:xfrm>
            <a:custGeom>
              <a:avLst/>
              <a:gdLst/>
              <a:ahLst/>
              <a:cxnLst/>
              <a:rect l="l" t="t" r="r" b="b"/>
              <a:pathLst>
                <a:path w="5671038" h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  <a:endParaRPr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6017" y="2042322"/>
              <a:ext cx="1799004" cy="1586394"/>
            </a:xfrm>
            <a:custGeom>
              <a:avLst/>
              <a:gdLst/>
              <a:ahLst/>
              <a:cxnLst/>
              <a:rect l="l" t="t" r="r" b="b"/>
              <a:pathLst>
                <a:path w="1799004" h="158639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6042" y="5253404"/>
            <a:ext cx="6156775" cy="298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Этап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3: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Разработка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тестирование</a:t>
            </a:r>
            <a:endParaRPr lang="en-US" sz="60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25000" y="419100"/>
            <a:ext cx="7774535" cy="3528253"/>
            <a:chOff x="0" y="-104775"/>
            <a:chExt cx="9707815" cy="3993176"/>
          </a:xfrm>
        </p:grpSpPr>
        <p:sp>
          <p:nvSpPr>
            <p:cNvPr id="14" name="TextBox 14"/>
            <p:cNvSpPr txBox="1"/>
            <p:nvPr/>
          </p:nvSpPr>
          <p:spPr>
            <a:xfrm>
              <a:off x="310736" y="-104775"/>
              <a:ext cx="9397079" cy="24011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реализация</a:t>
              </a:r>
              <a:r>
                <a:rPr lang="en-US" sz="32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функциональности</a:t>
              </a:r>
              <a:endParaRPr lang="ru-RU" sz="32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endParaRPr lang="en-US" sz="32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94843"/>
              <a:ext cx="9397079" cy="269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Создание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кода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для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каждого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эндпоинта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реализация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необходимой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функциональности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в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соответствии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с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проектированными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спецификациями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.</a:t>
              </a:r>
            </a:p>
            <a:p>
              <a:pPr algn="l">
                <a:lnSpc>
                  <a:spcPts val="3150"/>
                </a:lnSpc>
              </a:pPr>
              <a:endParaRPr lang="en-US" sz="21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3854" y="3750239"/>
            <a:ext cx="7773314" cy="2804508"/>
            <a:chOff x="0" y="-104775"/>
            <a:chExt cx="10037992" cy="3446019"/>
          </a:xfrm>
        </p:grpSpPr>
        <p:sp>
          <p:nvSpPr>
            <p:cNvPr id="17" name="TextBox 17"/>
            <p:cNvSpPr txBox="1"/>
            <p:nvPr/>
          </p:nvSpPr>
          <p:spPr>
            <a:xfrm>
              <a:off x="331932" y="-104775"/>
              <a:ext cx="9706060" cy="1580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разработка</a:t>
              </a:r>
              <a:r>
                <a:rPr lang="en-US" sz="32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обработки</a:t>
              </a:r>
              <a:r>
                <a:rPr lang="en-US" sz="32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запросов</a:t>
              </a:r>
              <a:endParaRPr lang="en-US" sz="32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4843"/>
              <a:ext cx="10037992" cy="2146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Разработка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обработки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запросов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логики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бизнес-процессов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,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включая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аутентификацию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,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авторизацию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обработку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ошибок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.</a:t>
              </a:r>
            </a:p>
            <a:p>
              <a:pPr algn="l">
                <a:lnSpc>
                  <a:spcPts val="3150"/>
                </a:lnSpc>
              </a:pPr>
              <a:endParaRPr lang="en-US" sz="21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773854" y="6094139"/>
            <a:ext cx="7773314" cy="4059501"/>
            <a:chOff x="0" y="-104775"/>
            <a:chExt cx="10037992" cy="5087493"/>
          </a:xfrm>
        </p:grpSpPr>
        <p:sp>
          <p:nvSpPr>
            <p:cNvPr id="20" name="TextBox 20"/>
            <p:cNvSpPr txBox="1"/>
            <p:nvPr/>
          </p:nvSpPr>
          <p:spPr>
            <a:xfrm>
              <a:off x="331932" y="-104775"/>
              <a:ext cx="9706060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тестирования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94843"/>
              <a:ext cx="10037992" cy="3787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Проведение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тестирования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для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проверки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правильности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работы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API,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включая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юнит-тестирование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,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интеграционное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тестирование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тестирование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на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реальных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данных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.</a:t>
              </a:r>
            </a:p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Отладка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исправление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выявленных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ошибок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недочетов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в </a:t>
              </a:r>
              <a:r>
                <a:rPr lang="en-US" sz="21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коде</a:t>
              </a:r>
              <a:r>
                <a:rPr lang="en-US" sz="21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.</a:t>
              </a:r>
            </a:p>
            <a:p>
              <a:pPr algn="l">
                <a:lnSpc>
                  <a:spcPts val="3150"/>
                </a:lnSpc>
              </a:pPr>
              <a:endParaRPr lang="en-US" sz="2100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4622" y="138479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53279" cy="4253279"/>
            <a:chOff x="0" y="0"/>
            <a:chExt cx="5671038" cy="5671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1038" cy="5671038"/>
            </a:xfrm>
            <a:custGeom>
              <a:avLst/>
              <a:gdLst/>
              <a:ahLst/>
              <a:cxnLst/>
              <a:rect l="l" t="t" r="r" b="b"/>
              <a:pathLst>
                <a:path w="5671038" h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  <a:endParaRPr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6017" y="2042322"/>
              <a:ext cx="1799004" cy="1586394"/>
            </a:xfrm>
            <a:custGeom>
              <a:avLst/>
              <a:gdLst/>
              <a:ahLst/>
              <a:cxnLst/>
              <a:rect l="l" t="t" r="r" b="b"/>
              <a:pathLst>
                <a:path w="1799004" h="158639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87782" y="4606697"/>
            <a:ext cx="6797688" cy="501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Этап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4: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Результаты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разработки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описание</a:t>
            </a: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использования</a:t>
            </a:r>
            <a:endParaRPr lang="en-US" sz="60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59017" y="2043619"/>
            <a:ext cx="7047809" cy="2584514"/>
            <a:chOff x="0" y="-104775"/>
            <a:chExt cx="9397079" cy="3446019"/>
          </a:xfrm>
        </p:grpSpPr>
        <p:sp>
          <p:nvSpPr>
            <p:cNvPr id="14" name="TextBox 14"/>
            <p:cNvSpPr txBox="1"/>
            <p:nvPr/>
          </p:nvSpPr>
          <p:spPr>
            <a:xfrm>
              <a:off x="310738" y="-104775"/>
              <a:ext cx="9086341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Arial Black" panose="020B0A04020102020204" pitchFamily="34" charset="0"/>
                </a:rPr>
                <a:t>OpenAPI</a:t>
              </a:r>
              <a:r>
                <a:rPr lang="en-US" sz="3200" dirty="0">
                  <a:solidFill>
                    <a:srgbClr val="FFFFFF"/>
                  </a:solidFill>
                  <a:latin typeface="Arial Black" panose="020B0A04020102020204" pitchFamily="34" charset="0"/>
                </a:rPr>
                <a:t> Swagger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94843"/>
              <a:ext cx="9397079" cy="2146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создание документации с использованием OpenAPI Swagger для разработанного REST API цифровой платформы спорта и здоровья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18674" y="5341075"/>
            <a:ext cx="7528494" cy="2584513"/>
            <a:chOff x="0" y="-104775"/>
            <a:chExt cx="10037992" cy="3446018"/>
          </a:xfrm>
        </p:grpSpPr>
        <p:sp>
          <p:nvSpPr>
            <p:cNvPr id="17" name="TextBox 17"/>
            <p:cNvSpPr txBox="1"/>
            <p:nvPr/>
          </p:nvSpPr>
          <p:spPr>
            <a:xfrm>
              <a:off x="331932" y="-104775"/>
              <a:ext cx="9706060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Описание возможностей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4843"/>
              <a:ext cx="10037992" cy="214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Описание возможностей использования REST API для конечных пользователей, включая инструкции по взаимодействию с API, примеры запросов и ответов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8171" y="3210290"/>
            <a:ext cx="5016786" cy="6698885"/>
          </a:xfrm>
          <a:custGeom>
            <a:avLst/>
            <a:gdLst/>
            <a:ahLst/>
            <a:cxnLst/>
            <a:rect l="l" t="t" r="r" b="b"/>
            <a:pathLst>
              <a:path w="5016786" h="6698885">
                <a:moveTo>
                  <a:pt x="0" y="0"/>
                </a:moveTo>
                <a:lnTo>
                  <a:pt x="5016786" y="0"/>
                </a:lnTo>
                <a:lnTo>
                  <a:pt x="5016786" y="6698885"/>
                </a:lnTo>
                <a:lnTo>
                  <a:pt x="0" y="669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8329" y="3842790"/>
            <a:ext cx="9067056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 err="1">
                <a:solidFill>
                  <a:srgbClr val="000000"/>
                </a:solidFill>
                <a:latin typeface="Inter"/>
              </a:rPr>
              <a:t>Буду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Inter"/>
              </a:rPr>
              <a:t>рад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Inter"/>
              </a:rPr>
              <a:t>ответить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Inter"/>
              </a:rPr>
              <a:t>на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Inter"/>
              </a:rPr>
              <a:t>ваши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899" dirty="0" err="1">
                <a:solidFill>
                  <a:srgbClr val="000000"/>
                </a:solidFill>
                <a:latin typeface="Inter"/>
              </a:rPr>
              <a:t>вопросы</a:t>
            </a:r>
            <a:r>
              <a:rPr lang="en-US" sz="3899" dirty="0">
                <a:solidFill>
                  <a:srgbClr val="000000"/>
                </a:solidFill>
                <a:latin typeface="Inter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9808" y="1259209"/>
            <a:ext cx="10684098" cy="129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1"/>
              </a:lnSpc>
              <a:spcBef>
                <a:spcPct val="0"/>
              </a:spcBef>
            </a:pPr>
            <a:r>
              <a:rPr lang="en-US" sz="7543" dirty="0" err="1">
                <a:solidFill>
                  <a:srgbClr val="000000"/>
                </a:solidFill>
                <a:latin typeface="Inter Bold"/>
              </a:rPr>
              <a:t>Спасибо</a:t>
            </a:r>
            <a:r>
              <a:rPr lang="en-US" sz="7543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7543" dirty="0" err="1">
                <a:solidFill>
                  <a:srgbClr val="000000"/>
                </a:solidFill>
                <a:latin typeface="Inter Bold"/>
              </a:rPr>
              <a:t>за</a:t>
            </a:r>
            <a:r>
              <a:rPr lang="en-US" sz="7543" dirty="0">
                <a:solidFill>
                  <a:srgbClr val="000000"/>
                </a:solidFill>
                <a:latin typeface="Inter Bold"/>
              </a:rPr>
              <a:t> </a:t>
            </a:r>
            <a:r>
              <a:rPr lang="en-US" sz="7543" dirty="0" err="1">
                <a:solidFill>
                  <a:srgbClr val="000000"/>
                </a:solidFill>
                <a:latin typeface="Inter Bold"/>
              </a:rPr>
              <a:t>внимание</a:t>
            </a:r>
            <a:r>
              <a:rPr lang="en-US" sz="7543" dirty="0">
                <a:solidFill>
                  <a:srgbClr val="000000"/>
                </a:solidFill>
                <a:latin typeface="Inter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5140" y="2327795"/>
            <a:ext cx="302284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Inter Bold"/>
              </a:rPr>
              <a:t>онлайн-версия ВКР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070" y="0"/>
            <a:ext cx="10742421" cy="10287000"/>
          </a:xfrm>
          <a:custGeom>
            <a:avLst/>
            <a:gdLst/>
            <a:ahLst/>
            <a:cxnLst/>
            <a:rect l="l" t="t" r="r" b="b"/>
            <a:pathLst>
              <a:path w="10742421" h="10287000">
                <a:moveTo>
                  <a:pt x="0" y="0"/>
                </a:moveTo>
                <a:lnTo>
                  <a:pt x="10742422" y="0"/>
                </a:lnTo>
                <a:lnTo>
                  <a:pt x="10742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86" r="-875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1618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53279" cy="4253279"/>
            <a:chOff x="0" y="0"/>
            <a:chExt cx="5671038" cy="5671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1038" cy="5671038"/>
            </a:xfrm>
            <a:custGeom>
              <a:avLst/>
              <a:gdLst/>
              <a:ahLst/>
              <a:cxnLst/>
              <a:rect l="l" t="t" r="r" b="b"/>
              <a:pathLst>
                <a:path w="5671038" h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  <a:endParaRPr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6017" y="2042322"/>
              <a:ext cx="1799004" cy="1586394"/>
            </a:xfrm>
            <a:custGeom>
              <a:avLst/>
              <a:gdLst/>
              <a:ahLst/>
              <a:cxnLst/>
              <a:rect l="l" t="t" r="r" b="b"/>
              <a:pathLst>
                <a:path w="1799004" h="158639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6042" y="5253404"/>
            <a:ext cx="6910543" cy="2000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Цели</a:t>
            </a:r>
            <a:r>
              <a:rPr lang="en-US" sz="6399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задачи</a:t>
            </a:r>
            <a:r>
              <a:rPr lang="en-US" sz="6399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работы</a:t>
            </a:r>
            <a:r>
              <a:rPr lang="en-US" sz="6399" dirty="0">
                <a:solidFill>
                  <a:srgbClr val="FFFFFF"/>
                </a:solidFill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29946" y="1379737"/>
            <a:ext cx="6177821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8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Постановка</a:t>
            </a: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задачи</a:t>
            </a: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9946" y="2716651"/>
            <a:ext cx="7837858" cy="765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1. Провести анализ существующих REST API в области спорта и здоровья.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2. Описать современные подходы к разработке и использованию REST API.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3. Выбрать технологии и инструменты для разработки REST API.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4. Разработать архитектуру и функциональность REST API.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5. Обеспечить безопасность данных в REST API.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6. Провести тестирование и отладку REST API.</a:t>
            </a:r>
          </a:p>
          <a:p>
            <a:pPr algn="l">
              <a:lnSpc>
                <a:spcPts val="4040"/>
              </a:lnSpc>
            </a:pPr>
            <a:r>
              <a:rPr lang="en-US" sz="2540">
                <a:solidFill>
                  <a:srgbClr val="FFFFFF"/>
                </a:solidFill>
                <a:latin typeface="Arial Black" panose="020B0A04020102020204" pitchFamily="34" charset="0"/>
              </a:rPr>
              <a:t>7. Описать возможности использования REST API.</a:t>
            </a:r>
          </a:p>
          <a:p>
            <a:pPr algn="l">
              <a:lnSpc>
                <a:spcPts val="4040"/>
              </a:lnSpc>
            </a:pPr>
            <a:endParaRPr lang="en-US" sz="254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71600" y="7401872"/>
            <a:ext cx="6910543" cy="274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Разработка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REST API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для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цифровой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платформы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для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спорта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здоровья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,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который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будет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отвечать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всем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современным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требованиям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решать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задачи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,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существующие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в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этой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2565" dirty="0" err="1">
                <a:solidFill>
                  <a:srgbClr val="FFFFFF"/>
                </a:solidFill>
                <a:latin typeface="Arial Black" panose="020B0A04020102020204" pitchFamily="34" charset="0"/>
              </a:rPr>
              <a:t>области</a:t>
            </a:r>
            <a:r>
              <a:rPr lang="en-US" sz="2565" dirty="0">
                <a:solidFill>
                  <a:srgbClr val="FFFFFF"/>
                </a:solidFill>
                <a:latin typeface="Arial Black" panose="020B0A040201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96949" y="-3749192"/>
            <a:ext cx="12386919" cy="12386919"/>
          </a:xfrm>
          <a:custGeom>
            <a:avLst/>
            <a:gdLst/>
            <a:ahLst/>
            <a:cxnLst/>
            <a:rect l="l" t="t" r="r" b="b"/>
            <a:pathLst>
              <a:path w="12386919" h="12386919">
                <a:moveTo>
                  <a:pt x="0" y="0"/>
                </a:moveTo>
                <a:lnTo>
                  <a:pt x="12386919" y="0"/>
                </a:lnTo>
                <a:lnTo>
                  <a:pt x="12386919" y="12386919"/>
                </a:lnTo>
                <a:lnTo>
                  <a:pt x="0" y="1238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636270" y="-1509871"/>
            <a:ext cx="7908277" cy="79082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85528" y="433381"/>
            <a:ext cx="4814629" cy="4814629"/>
          </a:xfrm>
          <a:custGeom>
            <a:avLst/>
            <a:gdLst/>
            <a:ahLst/>
            <a:cxnLst/>
            <a:rect l="l" t="t" r="r" b="b"/>
            <a:pathLst>
              <a:path w="4814629" h="4814629">
                <a:moveTo>
                  <a:pt x="0" y="0"/>
                </a:moveTo>
                <a:lnTo>
                  <a:pt x="4814629" y="0"/>
                </a:lnTo>
                <a:lnTo>
                  <a:pt x="4814629" y="4814630"/>
                </a:lnTo>
                <a:lnTo>
                  <a:pt x="0" y="481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2522" y="404806"/>
            <a:ext cx="7928793" cy="11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Актуальность</a:t>
            </a:r>
            <a:endParaRPr lang="en-US" sz="7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021956"/>
            <a:ext cx="9714691" cy="1847907"/>
            <a:chOff x="0" y="0"/>
            <a:chExt cx="12952921" cy="246387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952921" cy="2463876"/>
              <a:chOff x="0" y="0"/>
              <a:chExt cx="2827045" cy="5377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27045" cy="537754"/>
              </a:xfrm>
              <a:custGeom>
                <a:avLst/>
                <a:gdLst/>
                <a:ahLst/>
                <a:cxnLst/>
                <a:rect l="l" t="t" r="r" b="b"/>
                <a:pathLst>
                  <a:path w="2827045" h="537754">
                    <a:moveTo>
                      <a:pt x="0" y="0"/>
                    </a:moveTo>
                    <a:lnTo>
                      <a:pt x="2827045" y="0"/>
                    </a:lnTo>
                    <a:lnTo>
                      <a:pt x="2827045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827045" cy="5758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 flipV="1">
              <a:off x="50800" y="0"/>
              <a:ext cx="0" cy="2463876"/>
            </a:xfrm>
            <a:prstGeom prst="line">
              <a:avLst/>
            </a:prstGeom>
            <a:ln w="1016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372522" y="3217246"/>
            <a:ext cx="9056435" cy="138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Повысить</a:t>
            </a:r>
            <a:r>
              <a:rPr lang="en-US" sz="2499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доступность</a:t>
            </a:r>
            <a:r>
              <a:rPr lang="en-US" sz="2499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информации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о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спортивных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мероприятиях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новостях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тренировках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и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других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ресурсах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способствующих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здоровому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образу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жизни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367" y="1444555"/>
            <a:ext cx="10279112" cy="127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203" dirty="0">
                <a:solidFill>
                  <a:srgbClr val="FFFFFF"/>
                </a:solidFill>
                <a:latin typeface="Now Bold"/>
              </a:rPr>
              <a:t>РАЗРАБОТКА  REST API</a:t>
            </a:r>
          </a:p>
          <a:p>
            <a:pPr algn="ctr">
              <a:lnSpc>
                <a:spcPts val="3415"/>
              </a:lnSpc>
            </a:pPr>
            <a:r>
              <a:rPr lang="en-US" sz="2203" dirty="0">
                <a:solidFill>
                  <a:srgbClr val="FFFFFF"/>
                </a:solidFill>
                <a:latin typeface="Now Bold"/>
              </a:rPr>
              <a:t> ДЛЯ ЦИФРОВОЙ ПЛАТФОРМЫ СПОРТА И ЗДОРОВЬЯ ЯВЛЯЕТСЯ АКТУАЛЬНОЙ ЗАДАЧЕЙ, ТАК КАК ОНА ПОЗВОЛЯЕТ: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43394" y="5441363"/>
            <a:ext cx="9714691" cy="1847907"/>
            <a:chOff x="0" y="0"/>
            <a:chExt cx="12952921" cy="246387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952921" cy="2463876"/>
              <a:chOff x="0" y="0"/>
              <a:chExt cx="2827045" cy="53775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27045" cy="537754"/>
              </a:xfrm>
              <a:custGeom>
                <a:avLst/>
                <a:gdLst/>
                <a:ahLst/>
                <a:cxnLst/>
                <a:rect l="l" t="t" r="r" b="b"/>
                <a:pathLst>
                  <a:path w="2827045" h="537754">
                    <a:moveTo>
                      <a:pt x="0" y="0"/>
                    </a:moveTo>
                    <a:lnTo>
                      <a:pt x="2827045" y="0"/>
                    </a:lnTo>
                    <a:lnTo>
                      <a:pt x="2827045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827045" cy="5758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flipV="1">
              <a:off x="50800" y="0"/>
              <a:ext cx="0" cy="2463876"/>
            </a:xfrm>
            <a:prstGeom prst="line">
              <a:avLst/>
            </a:prstGeom>
            <a:ln w="1016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387216" y="5636653"/>
            <a:ext cx="9056435" cy="138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Поддерживать</a:t>
            </a:r>
            <a:r>
              <a:rPr lang="en-US" sz="2499" dirty="0">
                <a:solidFill>
                  <a:srgbClr val="FFFFFF"/>
                </a:solidFill>
                <a:latin typeface="Inter Bold"/>
              </a:rPr>
              <a:t> и </a:t>
            </a: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мотивировать</a:t>
            </a:r>
            <a:r>
              <a:rPr lang="en-US" sz="2499" dirty="0">
                <a:solidFill>
                  <a:srgbClr val="FFFFFF"/>
                </a:solidFill>
                <a:latin typeface="Inter Bold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 Bold"/>
              </a:rPr>
              <a:t>людей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принимать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активное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участие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в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спортивных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и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здоровых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Inter"/>
              </a:rPr>
              <a:t>мероприятиях</a:t>
            </a:r>
            <a:r>
              <a:rPr lang="en-US" sz="2499" dirty="0">
                <a:solidFill>
                  <a:srgbClr val="FFFFFF"/>
                </a:solidFill>
                <a:latin typeface="Inter"/>
              </a:rPr>
              <a:t>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58088" y="7713773"/>
            <a:ext cx="9714691" cy="1847907"/>
            <a:chOff x="0" y="0"/>
            <a:chExt cx="12952921" cy="246387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2952921" cy="2463876"/>
              <a:chOff x="0" y="0"/>
              <a:chExt cx="2827045" cy="53775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827045" cy="537754"/>
              </a:xfrm>
              <a:custGeom>
                <a:avLst/>
                <a:gdLst/>
                <a:ahLst/>
                <a:cxnLst/>
                <a:rect l="l" t="t" r="r" b="b"/>
                <a:pathLst>
                  <a:path w="2827045" h="537754">
                    <a:moveTo>
                      <a:pt x="0" y="0"/>
                    </a:moveTo>
                    <a:lnTo>
                      <a:pt x="2827045" y="0"/>
                    </a:lnTo>
                    <a:lnTo>
                      <a:pt x="2827045" y="537754"/>
                    </a:lnTo>
                    <a:lnTo>
                      <a:pt x="0" y="53775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2827045" cy="5758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V="1">
              <a:off x="50800" y="0"/>
              <a:ext cx="0" cy="2463876"/>
            </a:xfrm>
            <a:prstGeom prst="line">
              <a:avLst/>
            </a:prstGeom>
            <a:ln w="1016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401909" y="7909064"/>
            <a:ext cx="9056435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Inter Bold"/>
              </a:rPr>
              <a:t>Oтслеживание прогресса и достижений, </a:t>
            </a:r>
            <a:r>
              <a:rPr lang="en-US" sz="2499">
                <a:solidFill>
                  <a:srgbClr val="FFFFFF"/>
                </a:solidFill>
                <a:latin typeface="Inter"/>
              </a:rPr>
              <a:t>персональный подход к тренировкам и питанию,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480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667321" y="-2709535"/>
            <a:ext cx="13821787" cy="10723916"/>
            <a:chOff x="0" y="0"/>
            <a:chExt cx="18429049" cy="14298555"/>
          </a:xfrm>
        </p:grpSpPr>
        <p:sp>
          <p:nvSpPr>
            <p:cNvPr id="7" name="Freeform 7"/>
            <p:cNvSpPr/>
            <p:nvPr/>
          </p:nvSpPr>
          <p:spPr>
            <a:xfrm>
              <a:off x="0" y="582555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713049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15831" y="4930107"/>
            <a:ext cx="1258838" cy="1258838"/>
            <a:chOff x="0" y="0"/>
            <a:chExt cx="1678450" cy="167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8450" cy="1678450"/>
            </a:xfrm>
            <a:custGeom>
              <a:avLst/>
              <a:gdLst/>
              <a:ahLst/>
              <a:cxnLst/>
              <a:rect l="l" t="t" r="r" b="b"/>
              <a:pathLst>
                <a:path w="1678450" h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4970752" y="4912304"/>
            <a:ext cx="1258838" cy="1258838"/>
            <a:chOff x="0" y="0"/>
            <a:chExt cx="1678450" cy="1678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78450" cy="1678450"/>
            </a:xfrm>
            <a:custGeom>
              <a:avLst/>
              <a:gdLst/>
              <a:ahLst/>
              <a:cxnLst/>
              <a:rect l="l" t="t" r="r" b="b"/>
              <a:pathLst>
                <a:path w="1678450" h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</p:grpSp>
      <p:sp>
        <p:nvSpPr>
          <p:cNvPr id="25" name="AutoShape 25"/>
          <p:cNvSpPr/>
          <p:nvPr/>
        </p:nvSpPr>
        <p:spPr>
          <a:xfrm flipV="1">
            <a:off x="1474669" y="5541723"/>
            <a:ext cx="3496083" cy="17803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-429121" y="5570298"/>
            <a:ext cx="858242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6229590" y="5541723"/>
            <a:ext cx="3355503" cy="42863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0843931" y="5584585"/>
            <a:ext cx="3731537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9585093" y="4955166"/>
            <a:ext cx="1258838" cy="1258838"/>
            <a:chOff x="0" y="0"/>
            <a:chExt cx="1678450" cy="16784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78450" cy="1678450"/>
            </a:xfrm>
            <a:custGeom>
              <a:avLst/>
              <a:gdLst/>
              <a:ahLst/>
              <a:cxnLst/>
              <a:rect l="l" t="t" r="r" b="b"/>
              <a:pathLst>
                <a:path w="1678450" h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429121" y="3761305"/>
            <a:ext cx="4271347" cy="1193862"/>
            <a:chOff x="0" y="0"/>
            <a:chExt cx="5695130" cy="1591816"/>
          </a:xfrm>
        </p:grpSpPr>
        <p:sp>
          <p:nvSpPr>
            <p:cNvPr id="38" name="AutoShape 38"/>
            <p:cNvSpPr/>
            <p:nvPr/>
          </p:nvSpPr>
          <p:spPr>
            <a:xfrm>
              <a:off x="31750" y="0"/>
              <a:ext cx="0" cy="1591816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340759" y="-37212"/>
              <a:ext cx="5354371" cy="51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409"/>
                </a:lnSpc>
                <a:spcBef>
                  <a:spcPct val="0"/>
                </a:spcBef>
              </a:pPr>
              <a:r>
                <a:rPr lang="en-US" sz="2199" dirty="0" err="1">
                  <a:solidFill>
                    <a:srgbClr val="FFFFFF"/>
                  </a:solidFill>
                  <a:latin typeface="Inter Bold"/>
                </a:rPr>
                <a:t>Исследование</a:t>
              </a:r>
              <a:r>
                <a:rPr lang="en-US" sz="2199" dirty="0">
                  <a:solidFill>
                    <a:srgbClr val="FFFFFF"/>
                  </a:solidFill>
                  <a:latin typeface="Inter Bold"/>
                </a:rPr>
                <a:t> и </a:t>
              </a:r>
              <a:r>
                <a:rPr lang="en-US" sz="2199" dirty="0" err="1">
                  <a:solidFill>
                    <a:srgbClr val="FFFFFF"/>
                  </a:solidFill>
                  <a:latin typeface="Inter Bold"/>
                </a:rPr>
                <a:t>анализ</a:t>
              </a:r>
              <a:endParaRPr lang="en-US" sz="2199" dirty="0">
                <a:solidFill>
                  <a:srgbClr val="FFFFFF"/>
                </a:solidFill>
                <a:latin typeface="Inter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07096" y="3761305"/>
            <a:ext cx="4277997" cy="1193862"/>
            <a:chOff x="0" y="0"/>
            <a:chExt cx="5703996" cy="1591816"/>
          </a:xfrm>
        </p:grpSpPr>
        <p:sp>
          <p:nvSpPr>
            <p:cNvPr id="41" name="AutoShape 41"/>
            <p:cNvSpPr/>
            <p:nvPr/>
          </p:nvSpPr>
          <p:spPr>
            <a:xfrm>
              <a:off x="31750" y="0"/>
              <a:ext cx="0" cy="1591816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339501" y="-37212"/>
              <a:ext cx="5364496" cy="1088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40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nter Bold"/>
                </a:rPr>
                <a:t>Проектирование и архитектура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274761" y="6433412"/>
            <a:ext cx="4718690" cy="755046"/>
            <a:chOff x="0" y="0"/>
            <a:chExt cx="6291586" cy="1006728"/>
          </a:xfrm>
        </p:grpSpPr>
        <p:sp>
          <p:nvSpPr>
            <p:cNvPr id="44" name="AutoShape 44"/>
            <p:cNvSpPr/>
            <p:nvPr/>
          </p:nvSpPr>
          <p:spPr>
            <a:xfrm>
              <a:off x="31750" y="0"/>
              <a:ext cx="0" cy="1006728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369174" y="-56706"/>
              <a:ext cx="5922413" cy="51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40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Inter Bold"/>
                </a:rPr>
                <a:t>Разработка и тестирование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575468" y="4955166"/>
            <a:ext cx="1258838" cy="1258838"/>
            <a:chOff x="0" y="0"/>
            <a:chExt cx="1678450" cy="16784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78450" cy="1678450"/>
            </a:xfrm>
            <a:custGeom>
              <a:avLst/>
              <a:gdLst/>
              <a:ahLst/>
              <a:cxnLst/>
              <a:rect l="l" t="t" r="r" b="b"/>
              <a:pathLst>
                <a:path w="1678450" h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8" name="Group 48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</p:grpSp>
      <p:sp>
        <p:nvSpPr>
          <p:cNvPr id="54" name="AutoShape 54"/>
          <p:cNvSpPr/>
          <p:nvPr/>
        </p:nvSpPr>
        <p:spPr>
          <a:xfrm flipV="1">
            <a:off x="15834305" y="5584585"/>
            <a:ext cx="2453695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>
            <a:off x="14579102" y="6433412"/>
            <a:ext cx="3513063" cy="1150000"/>
            <a:chOff x="0" y="0"/>
            <a:chExt cx="4684084" cy="1533334"/>
          </a:xfrm>
        </p:grpSpPr>
        <p:sp>
          <p:nvSpPr>
            <p:cNvPr id="56" name="AutoShape 56"/>
            <p:cNvSpPr/>
            <p:nvPr/>
          </p:nvSpPr>
          <p:spPr>
            <a:xfrm>
              <a:off x="31750" y="0"/>
              <a:ext cx="0" cy="1006728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276315" y="-56706"/>
              <a:ext cx="4407769" cy="1590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255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Inter Bold"/>
                </a:rPr>
                <a:t>Документация</a:t>
              </a:r>
              <a:r>
                <a:rPr lang="en-US" sz="2100" dirty="0">
                  <a:solidFill>
                    <a:srgbClr val="FFFFFF"/>
                  </a:solidFill>
                  <a:latin typeface="Inter Bold"/>
                </a:rPr>
                <a:t> и </a:t>
              </a:r>
              <a:r>
                <a:rPr lang="en-US" sz="2100" dirty="0" err="1">
                  <a:solidFill>
                    <a:srgbClr val="FFFFFF"/>
                  </a:solidFill>
                  <a:latin typeface="Inter Bold"/>
                </a:rPr>
                <a:t>описание</a:t>
              </a:r>
              <a:r>
                <a:rPr lang="en-US" sz="2100" dirty="0">
                  <a:solidFill>
                    <a:srgbClr val="FFFFFF"/>
                  </a:solidFill>
                  <a:latin typeface="Inter Bold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Inter Bold"/>
                </a:rPr>
                <a:t>использования</a:t>
              </a:r>
              <a:endParaRPr lang="en-US" sz="2100" dirty="0">
                <a:solidFill>
                  <a:srgbClr val="FFFFFF"/>
                </a:solidFill>
                <a:latin typeface="Inter Bold"/>
              </a:endParaRPr>
            </a:p>
          </p:txBody>
        </p:sp>
      </p:grpSp>
      <p:sp>
        <p:nvSpPr>
          <p:cNvPr id="58" name="Freeform 58"/>
          <p:cNvSpPr/>
          <p:nvPr/>
        </p:nvSpPr>
        <p:spPr>
          <a:xfrm>
            <a:off x="13121118" y="594611"/>
            <a:ext cx="3575449" cy="4115624"/>
          </a:xfrm>
          <a:custGeom>
            <a:avLst/>
            <a:gdLst/>
            <a:ahLst/>
            <a:cxnLst/>
            <a:rect l="l" t="t" r="r" b="b"/>
            <a:pathLst>
              <a:path w="3575449" h="4115624">
                <a:moveTo>
                  <a:pt x="0" y="0"/>
                </a:moveTo>
                <a:lnTo>
                  <a:pt x="3575449" y="0"/>
                </a:lnTo>
                <a:lnTo>
                  <a:pt x="3575449" y="4115624"/>
                </a:lnTo>
                <a:lnTo>
                  <a:pt x="0" y="4115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533099" y="5288823"/>
            <a:ext cx="624301" cy="591525"/>
          </a:xfrm>
          <a:custGeom>
            <a:avLst/>
            <a:gdLst/>
            <a:ahLst/>
            <a:cxnLst/>
            <a:rect l="l" t="t" r="r" b="b"/>
            <a:pathLst>
              <a:path w="624301" h="591525">
                <a:moveTo>
                  <a:pt x="0" y="0"/>
                </a:moveTo>
                <a:lnTo>
                  <a:pt x="624301" y="0"/>
                </a:lnTo>
                <a:lnTo>
                  <a:pt x="624301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5307096" y="5274535"/>
            <a:ext cx="624301" cy="591525"/>
          </a:xfrm>
          <a:custGeom>
            <a:avLst/>
            <a:gdLst/>
            <a:ahLst/>
            <a:cxnLst/>
            <a:rect l="l" t="t" r="r" b="b"/>
            <a:pathLst>
              <a:path w="624301" h="591525">
                <a:moveTo>
                  <a:pt x="0" y="0"/>
                </a:moveTo>
                <a:lnTo>
                  <a:pt x="624301" y="0"/>
                </a:lnTo>
                <a:lnTo>
                  <a:pt x="624301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9918651" y="5288823"/>
            <a:ext cx="624301" cy="591525"/>
          </a:xfrm>
          <a:custGeom>
            <a:avLst/>
            <a:gdLst/>
            <a:ahLst/>
            <a:cxnLst/>
            <a:rect l="l" t="t" r="r" b="b"/>
            <a:pathLst>
              <a:path w="624301" h="591525">
                <a:moveTo>
                  <a:pt x="0" y="0"/>
                </a:moveTo>
                <a:lnTo>
                  <a:pt x="624301" y="0"/>
                </a:lnTo>
                <a:lnTo>
                  <a:pt x="624301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4908843" y="5288823"/>
            <a:ext cx="624301" cy="591525"/>
          </a:xfrm>
          <a:custGeom>
            <a:avLst/>
            <a:gdLst/>
            <a:ahLst/>
            <a:cxnLst/>
            <a:rect l="l" t="t" r="r" b="b"/>
            <a:pathLst>
              <a:path w="624301" h="591525">
                <a:moveTo>
                  <a:pt x="0" y="0"/>
                </a:moveTo>
                <a:lnTo>
                  <a:pt x="624301" y="0"/>
                </a:lnTo>
                <a:lnTo>
                  <a:pt x="624301" y="591525"/>
                </a:lnTo>
                <a:lnTo>
                  <a:pt x="0" y="59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1681753" y="7008412"/>
            <a:ext cx="5764341" cy="2752473"/>
          </a:xfrm>
          <a:custGeom>
            <a:avLst/>
            <a:gdLst/>
            <a:ahLst/>
            <a:cxnLst/>
            <a:rect l="l" t="t" r="r" b="b"/>
            <a:pathLst>
              <a:path w="5764341" h="2752473">
                <a:moveTo>
                  <a:pt x="0" y="0"/>
                </a:moveTo>
                <a:lnTo>
                  <a:pt x="5764341" y="0"/>
                </a:lnTo>
                <a:lnTo>
                  <a:pt x="5764341" y="2752473"/>
                </a:lnTo>
                <a:lnTo>
                  <a:pt x="0" y="27524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797504" y="1648123"/>
            <a:ext cx="8346496" cy="11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Этапы</a:t>
            </a:r>
            <a:r>
              <a:rPr lang="en-US" sz="7200" dirty="0">
                <a:solidFill>
                  <a:srgbClr val="FFFFFF"/>
                </a:solidFill>
                <a:latin typeface="Arial Black" panose="020B0A04020102020204" pitchFamily="34" charset="0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работы</a:t>
            </a:r>
            <a:endParaRPr lang="en-US" sz="7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lack" panose="020B0A040201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4253279" cy="4253279"/>
            <a:chOff x="0" y="0"/>
            <a:chExt cx="5671038" cy="5671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71038" cy="5671038"/>
            </a:xfrm>
            <a:custGeom>
              <a:avLst/>
              <a:gdLst/>
              <a:ahLst/>
              <a:cxnLst/>
              <a:rect l="l" t="t" r="r" b="b"/>
              <a:pathLst>
                <a:path w="5671038" h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80"/>
                  </a:lnSpc>
                </a:pPr>
                <a:endParaRPr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936017" y="2042322"/>
              <a:ext cx="1799004" cy="1586394"/>
            </a:xfrm>
            <a:custGeom>
              <a:avLst/>
              <a:gdLst/>
              <a:ahLst/>
              <a:cxnLst/>
              <a:rect l="l" t="t" r="r" b="b"/>
              <a:pathLst>
                <a:path w="1799004" h="1586394">
                  <a:moveTo>
                    <a:pt x="0" y="0"/>
                  </a:moveTo>
                  <a:lnTo>
                    <a:pt x="1799004" y="0"/>
                  </a:lnTo>
                  <a:lnTo>
                    <a:pt x="1799004" y="1586394"/>
                  </a:lnTo>
                  <a:lnTo>
                    <a:pt x="0" y="1586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26042" y="5253404"/>
            <a:ext cx="6156775" cy="299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Этап</a:t>
            </a:r>
            <a:r>
              <a:rPr lang="en-US" sz="6399" dirty="0">
                <a:solidFill>
                  <a:srgbClr val="FFFFFF"/>
                </a:solidFill>
                <a:latin typeface="Arial Black" panose="020B0A04020102020204" pitchFamily="34" charset="0"/>
              </a:rPr>
              <a:t> 1: </a:t>
            </a: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Исследование</a:t>
            </a:r>
            <a:r>
              <a:rPr lang="en-US" sz="6399" dirty="0">
                <a:solidFill>
                  <a:srgbClr val="FFFFFF"/>
                </a:solidFill>
                <a:latin typeface="Arial Black" panose="020B0A04020102020204" pitchFamily="34" charset="0"/>
              </a:rPr>
              <a:t> и </a:t>
            </a:r>
            <a:r>
              <a:rPr lang="en-US" sz="6399" dirty="0" err="1">
                <a:solidFill>
                  <a:srgbClr val="FFFFFF"/>
                </a:solidFill>
                <a:latin typeface="Arial Black" panose="020B0A04020102020204" pitchFamily="34" charset="0"/>
              </a:rPr>
              <a:t>анализ</a:t>
            </a:r>
            <a:endParaRPr lang="en-US" sz="6399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018674" y="1152497"/>
            <a:ext cx="6389093" cy="2584513"/>
            <a:chOff x="0" y="-104775"/>
            <a:chExt cx="8518791" cy="3446018"/>
          </a:xfrm>
        </p:grpSpPr>
        <p:sp>
          <p:nvSpPr>
            <p:cNvPr id="14" name="TextBox 14"/>
            <p:cNvSpPr txBox="1"/>
            <p:nvPr/>
          </p:nvSpPr>
          <p:spPr>
            <a:xfrm>
              <a:off x="281696" y="-104775"/>
              <a:ext cx="823709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 анализ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94843"/>
              <a:ext cx="8518791" cy="214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Проведение</a:t>
              </a:r>
              <a:r>
                <a:rPr lang="en-US" sz="2100" u="none">
                  <a:solidFill>
                    <a:srgbClr val="FFFFFF"/>
                  </a:solidFill>
                  <a:latin typeface="Arial Black" panose="020B0A04020102020204" pitchFamily="34" charset="0"/>
                </a:rPr>
                <a:t> обзора существующих рыночных решений и анализа их функциональности.</a:t>
              </a:r>
            </a:p>
            <a:p>
              <a:pPr algn="l">
                <a:lnSpc>
                  <a:spcPts val="3150"/>
                </a:lnSpc>
              </a:pPr>
              <a:endParaRPr lang="en-US" sz="2100" u="none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18674" y="3831755"/>
            <a:ext cx="6389093" cy="2994881"/>
            <a:chOff x="0" y="-104775"/>
            <a:chExt cx="8518791" cy="3993176"/>
          </a:xfrm>
        </p:grpSpPr>
        <p:sp>
          <p:nvSpPr>
            <p:cNvPr id="17" name="TextBox 17"/>
            <p:cNvSpPr txBox="1"/>
            <p:nvPr/>
          </p:nvSpPr>
          <p:spPr>
            <a:xfrm>
              <a:off x="281696" y="-104775"/>
              <a:ext cx="8237095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требований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94843"/>
              <a:ext cx="8518791" cy="269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Определение</a:t>
              </a:r>
              <a:r>
                <a:rPr lang="en-US" sz="2100" u="none">
                  <a:solidFill>
                    <a:srgbClr val="FFFFFF"/>
                  </a:solidFill>
                  <a:latin typeface="Arial Black" panose="020B0A04020102020204" pitchFamily="34" charset="0"/>
                </a:rPr>
                <a:t> основных потребностей и требований пользователей к цифровым платформам для спорта и здоровья.</a:t>
              </a:r>
            </a:p>
            <a:p>
              <a:pPr algn="l">
                <a:lnSpc>
                  <a:spcPts val="3150"/>
                </a:lnSpc>
              </a:pPr>
              <a:endParaRPr lang="en-US" sz="2100" u="none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18674" y="6117197"/>
            <a:ext cx="6389093" cy="3604481"/>
            <a:chOff x="0" y="-104775"/>
            <a:chExt cx="8518791" cy="4805976"/>
          </a:xfrm>
        </p:grpSpPr>
        <p:sp>
          <p:nvSpPr>
            <p:cNvPr id="20" name="TextBox 20"/>
            <p:cNvSpPr txBox="1"/>
            <p:nvPr/>
          </p:nvSpPr>
          <p:spPr>
            <a:xfrm>
              <a:off x="281696" y="-104775"/>
              <a:ext cx="8237095" cy="156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al Black" panose="020B0A04020102020204" pitchFamily="34" charset="0"/>
                </a:rPr>
                <a:t>современных технологий и подходов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007643"/>
              <a:ext cx="8518791" cy="269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Arial Black" panose="020B0A04020102020204" pitchFamily="34" charset="0"/>
                </a:rPr>
                <a:t>Изучение</a:t>
              </a:r>
              <a:r>
                <a:rPr lang="en-US" sz="2100" u="none">
                  <a:solidFill>
                    <a:srgbClr val="FFFFFF"/>
                  </a:solidFill>
                  <a:latin typeface="Arial Black" panose="020B0A04020102020204" pitchFamily="34" charset="0"/>
                </a:rPr>
                <a:t> современных технологий и подходов к разработке REST API для поддержки требуемой функциональности.</a:t>
              </a:r>
            </a:p>
            <a:p>
              <a:pPr algn="l">
                <a:lnSpc>
                  <a:spcPts val="3150"/>
                </a:lnSpc>
              </a:pPr>
              <a:endParaRPr lang="en-US" sz="2100" u="none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7626" y="-7650109"/>
            <a:ext cx="19071268" cy="19071268"/>
          </a:xfrm>
          <a:custGeom>
            <a:avLst/>
            <a:gdLst/>
            <a:ahLst/>
            <a:cxnLst/>
            <a:rect l="l" t="t" r="r" b="b"/>
            <a:pathLst>
              <a:path w="19071268" h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9692" y="2319691"/>
            <a:ext cx="13214978" cy="3254188"/>
          </a:xfrm>
          <a:custGeom>
            <a:avLst/>
            <a:gdLst/>
            <a:ahLst/>
            <a:cxnLst/>
            <a:rect l="l" t="t" r="r" b="b"/>
            <a:pathLst>
              <a:path w="13214978" h="325418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9692" y="3288831"/>
            <a:ext cx="12577845" cy="90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5264" dirty="0" err="1">
                <a:solidFill>
                  <a:srgbClr val="FFFFFF"/>
                </a:solidFill>
                <a:latin typeface="Tomorrow"/>
              </a:rPr>
              <a:t>Что</a:t>
            </a:r>
            <a:r>
              <a:rPr lang="en-US" sz="5264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5264" dirty="0" err="1">
                <a:solidFill>
                  <a:srgbClr val="FFFFFF"/>
                </a:solidFill>
                <a:latin typeface="Tomorrow"/>
              </a:rPr>
              <a:t>такое</a:t>
            </a:r>
            <a:r>
              <a:rPr lang="en-US" sz="5264" dirty="0">
                <a:solidFill>
                  <a:srgbClr val="FFFFFF"/>
                </a:solidFill>
                <a:latin typeface="Tomorrow"/>
              </a:rPr>
              <a:t> REST API?</a:t>
            </a:r>
          </a:p>
        </p:txBody>
      </p:sp>
      <p:sp>
        <p:nvSpPr>
          <p:cNvPr id="5" name="Freeform 5"/>
          <p:cNvSpPr/>
          <p:nvPr/>
        </p:nvSpPr>
        <p:spPr>
          <a:xfrm>
            <a:off x="13755868" y="0"/>
            <a:ext cx="3396613" cy="3552014"/>
          </a:xfrm>
          <a:custGeom>
            <a:avLst/>
            <a:gdLst/>
            <a:ahLst/>
            <a:cxnLst/>
            <a:rect l="l" t="t" r="r" b="b"/>
            <a:pathLst>
              <a:path w="3396613" h="3552014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345" y="6310182"/>
            <a:ext cx="5643393" cy="3929213"/>
          </a:xfrm>
          <a:custGeom>
            <a:avLst/>
            <a:gdLst/>
            <a:ahLst/>
            <a:cxnLst/>
            <a:rect l="l" t="t" r="r" b="b"/>
            <a:pathLst>
              <a:path w="5643393" h="3929213">
                <a:moveTo>
                  <a:pt x="0" y="0"/>
                </a:moveTo>
                <a:lnTo>
                  <a:pt x="5643393" y="0"/>
                </a:lnTo>
                <a:lnTo>
                  <a:pt x="5643393" y="3929213"/>
                </a:lnTo>
                <a:lnTo>
                  <a:pt x="0" y="392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50139">
            <a:off x="4521330" y="5815749"/>
            <a:ext cx="2279188" cy="1889654"/>
          </a:xfrm>
          <a:custGeom>
            <a:avLst/>
            <a:gdLst/>
            <a:ahLst/>
            <a:cxnLst/>
            <a:rect l="l" t="t" r="r" b="b"/>
            <a:pathLst>
              <a:path w="2279188" h="1889654">
                <a:moveTo>
                  <a:pt x="0" y="0"/>
                </a:moveTo>
                <a:lnTo>
                  <a:pt x="2279187" y="0"/>
                </a:lnTo>
                <a:lnTo>
                  <a:pt x="2279187" y="1889654"/>
                </a:lnTo>
                <a:lnTo>
                  <a:pt x="0" y="1889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436428">
            <a:off x="6817694" y="7039666"/>
            <a:ext cx="55535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А что такое API?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55616" y="2194695"/>
            <a:ext cx="6576768" cy="511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74"/>
              </a:lnSpc>
              <a:spcBef>
                <a:spcPct val="0"/>
              </a:spcBef>
            </a:pP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Простыми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словами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, API —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это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посредник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между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программами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,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который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задает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правила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 «</a:t>
            </a:r>
            <a:r>
              <a:rPr lang="en-US" sz="4839" dirty="0" err="1">
                <a:solidFill>
                  <a:srgbClr val="FFFFFF"/>
                </a:solidFill>
                <a:latin typeface="HK Modular"/>
              </a:rPr>
              <a:t>общения</a:t>
            </a:r>
            <a:r>
              <a:rPr lang="en-US" sz="4839" dirty="0">
                <a:solidFill>
                  <a:srgbClr val="FFFFFF"/>
                </a:solidFill>
                <a:latin typeface="HK Modular"/>
              </a:rPr>
              <a:t>».</a:t>
            </a:r>
          </a:p>
        </p:txBody>
      </p:sp>
      <p:sp>
        <p:nvSpPr>
          <p:cNvPr id="5" name="Freeform 5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7310" y="2049492"/>
            <a:ext cx="14733379" cy="5690768"/>
          </a:xfrm>
          <a:custGeom>
            <a:avLst/>
            <a:gdLst/>
            <a:ahLst/>
            <a:cxnLst/>
            <a:rect l="l" t="t" r="r" b="b"/>
            <a:pathLst>
              <a:path w="14733379" h="5690768">
                <a:moveTo>
                  <a:pt x="0" y="0"/>
                </a:moveTo>
                <a:lnTo>
                  <a:pt x="14733380" y="0"/>
                </a:lnTo>
                <a:lnTo>
                  <a:pt x="14733380" y="5690767"/>
                </a:lnTo>
                <a:lnTo>
                  <a:pt x="0" y="569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591</Words>
  <Application>Microsoft Office PowerPoint</Application>
  <PresentationFormat>Произвольный</PresentationFormat>
  <Paragraphs>78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31" baseType="lpstr">
      <vt:lpstr>Now Bold</vt:lpstr>
      <vt:lpstr>Arial</vt:lpstr>
      <vt:lpstr>Arial Black</vt:lpstr>
      <vt:lpstr>Times New Roman</vt:lpstr>
      <vt:lpstr>Roboto Condensed Bold</vt:lpstr>
      <vt:lpstr>Tomorrow</vt:lpstr>
      <vt:lpstr>HK Modular</vt:lpstr>
      <vt:lpstr>Times New Roman Bold</vt:lpstr>
      <vt:lpstr>Roboto Condensed</vt:lpstr>
      <vt:lpstr>Open Sans Bold</vt:lpstr>
      <vt:lpstr>Inter Bold</vt:lpstr>
      <vt:lpstr>Calibri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Minimalism</dc:title>
  <dc:creator>Ernazarov Husniddin</dc:creator>
  <cp:lastModifiedBy>Ernazarov</cp:lastModifiedBy>
  <cp:revision>4</cp:revision>
  <dcterms:created xsi:type="dcterms:W3CDTF">2006-08-16T00:00:00Z</dcterms:created>
  <dcterms:modified xsi:type="dcterms:W3CDTF">2024-05-13T01:20:25Z</dcterms:modified>
  <dc:identifier>DAGE_8F7cwQ</dc:identifier>
</cp:coreProperties>
</file>